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2"/>
  </p:notesMasterIdLst>
  <p:sldIdLst>
    <p:sldId id="256" r:id="rId2"/>
    <p:sldId id="267" r:id="rId3"/>
    <p:sldId id="306" r:id="rId4"/>
    <p:sldId id="260" r:id="rId5"/>
    <p:sldId id="262" r:id="rId6"/>
    <p:sldId id="265" r:id="rId7"/>
    <p:sldId id="308" r:id="rId8"/>
    <p:sldId id="309" r:id="rId9"/>
    <p:sldId id="276" r:id="rId10"/>
    <p:sldId id="261" r:id="rId11"/>
  </p:sldIdLst>
  <p:sldSz cx="9144000" cy="5143500" type="screen16x9"/>
  <p:notesSz cx="6858000" cy="9144000"/>
  <p:embeddedFontLst>
    <p:embeddedFont>
      <p:font typeface="Anaheim" panose="020B0604020202020204" charset="0"/>
      <p:regular r:id="rId13"/>
      <p:bold r:id="rId14"/>
    </p:embeddedFont>
    <p:embeddedFont>
      <p:font typeface="Bebas Neue" panose="020B0606020202050201" pitchFamily="34" charset="0"/>
      <p:regular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Montserrat Black" panose="00000A00000000000000" pitchFamily="2" charset="0"/>
      <p:bold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4CEDD2C-1B8C-4557-82A4-E417CF0810C7}">
          <p14:sldIdLst>
            <p14:sldId id="256"/>
            <p14:sldId id="267"/>
            <p14:sldId id="306"/>
            <p14:sldId id="260"/>
            <p14:sldId id="262"/>
            <p14:sldId id="265"/>
            <p14:sldId id="308"/>
            <p14:sldId id="309"/>
            <p14:sldId id="276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499702-9165-4CB4-BFCF-B88C66AF1461}">
  <a:tblStyle styleId="{97499702-9165-4CB4-BFCF-B88C66AF14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91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g1734a882cf6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7" name="Google Shape;1597;g1734a882cf6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>
          <a:extLst>
            <a:ext uri="{FF2B5EF4-FFF2-40B4-BE49-F238E27FC236}">
              <a16:creationId xmlns:a16="http://schemas.microsoft.com/office/drawing/2014/main" id="{004FAC55-8783-A77F-BEC3-DCC6ED8D7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1734a882cf6_0_422:notes">
            <a:extLst>
              <a:ext uri="{FF2B5EF4-FFF2-40B4-BE49-F238E27FC236}">
                <a16:creationId xmlns:a16="http://schemas.microsoft.com/office/drawing/2014/main" id="{100A6846-AD9E-CDD8-B771-1DA7059C9A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1734a882cf6_0_422:notes">
            <a:extLst>
              <a:ext uri="{FF2B5EF4-FFF2-40B4-BE49-F238E27FC236}">
                <a16:creationId xmlns:a16="http://schemas.microsoft.com/office/drawing/2014/main" id="{D0C72188-B0A4-DDF4-C5B1-9C7A03C78F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26086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>
          <a:extLst>
            <a:ext uri="{FF2B5EF4-FFF2-40B4-BE49-F238E27FC236}">
              <a16:creationId xmlns:a16="http://schemas.microsoft.com/office/drawing/2014/main" id="{39104AFE-3070-A9D7-1711-DD7C77403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>
            <a:extLst>
              <a:ext uri="{FF2B5EF4-FFF2-40B4-BE49-F238E27FC236}">
                <a16:creationId xmlns:a16="http://schemas.microsoft.com/office/drawing/2014/main" id="{A0C87F24-2A7F-6C60-61A6-D3F79B5B46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>
            <a:extLst>
              <a:ext uri="{FF2B5EF4-FFF2-40B4-BE49-F238E27FC236}">
                <a16:creationId xmlns:a16="http://schemas.microsoft.com/office/drawing/2014/main" id="{55B667E8-FE0B-A519-BB10-85184602AB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896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>
          <a:extLst>
            <a:ext uri="{FF2B5EF4-FFF2-40B4-BE49-F238E27FC236}">
              <a16:creationId xmlns:a16="http://schemas.microsoft.com/office/drawing/2014/main" id="{4BE2D3EF-5002-82DA-8446-B7B6F49E8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>
            <a:extLst>
              <a:ext uri="{FF2B5EF4-FFF2-40B4-BE49-F238E27FC236}">
                <a16:creationId xmlns:a16="http://schemas.microsoft.com/office/drawing/2014/main" id="{8335A915-1288-6D83-E450-5EC6D77322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>
            <a:extLst>
              <a:ext uri="{FF2B5EF4-FFF2-40B4-BE49-F238E27FC236}">
                <a16:creationId xmlns:a16="http://schemas.microsoft.com/office/drawing/2014/main" id="{6A8F412D-4112-9552-A625-500A82CD29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30850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g14d33840f0f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5" name="Google Shape;1915;g14d33840f0f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" name="Google Shape;721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7" r:id="rId6"/>
    <p:sldLayoutId id="2147483658" r:id="rId7"/>
    <p:sldLayoutId id="2147483664" r:id="rId8"/>
    <p:sldLayoutId id="2147483668" r:id="rId9"/>
    <p:sldLayoutId id="2147483669" r:id="rId10"/>
    <p:sldLayoutId id="2147483676" r:id="rId11"/>
    <p:sldLayoutId id="214748367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381108" y="1082719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50"/>
              </a:spcBef>
              <a:spcAft>
                <a:spcPts val="0"/>
              </a:spcAft>
              <a:buNone/>
            </a:pPr>
            <a:r>
              <a:rPr lang="en" sz="6000" b="1" dirty="0">
                <a:latin typeface="Montserrat Black"/>
                <a:ea typeface="Montserrat Black"/>
                <a:cs typeface="Montserrat Black"/>
                <a:sym typeface="Montserrat Black"/>
              </a:rPr>
              <a:t>GREEN</a:t>
            </a:r>
            <a:br>
              <a:rPr lang="en" sz="6000" b="1" dirty="0">
                <a:latin typeface="Montserrat Black"/>
                <a:ea typeface="Montserrat Black"/>
                <a:cs typeface="Montserrat Black"/>
                <a:sym typeface="Montserrat Black"/>
              </a:rPr>
            </a:br>
            <a:r>
              <a:rPr lang="en" sz="6000" b="1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PROMPT</a:t>
            </a:r>
            <a:endParaRPr lang="en-IN" sz="6000" b="1" dirty="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669499" y="3472858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Making a difference, one prompt at a time</a:t>
            </a:r>
            <a:endParaRPr dirty="0"/>
          </a:p>
        </p:txBody>
      </p:sp>
      <p:pic>
        <p:nvPicPr>
          <p:cNvPr id="2" name="Google Shape;1427;p42">
            <a:extLst>
              <a:ext uri="{FF2B5EF4-FFF2-40B4-BE49-F238E27FC236}">
                <a16:creationId xmlns:a16="http://schemas.microsoft.com/office/drawing/2014/main" id="{1FC5D829-FDF3-A197-4795-69B1A2D74A2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4400275" y="3521113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310;p38">
            <a:extLst>
              <a:ext uri="{FF2B5EF4-FFF2-40B4-BE49-F238E27FC236}">
                <a16:creationId xmlns:a16="http://schemas.microsoft.com/office/drawing/2014/main" id="{16137F69-4231-B9DF-5272-6F7AFBF57D8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3321565">
            <a:off x="7513398" y="240666"/>
            <a:ext cx="652200" cy="616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0"/>
          <p:cNvSpPr txBox="1">
            <a:spLocks noGrp="1"/>
          </p:cNvSpPr>
          <p:nvPr>
            <p:ph type="subTitle" idx="1"/>
          </p:nvPr>
        </p:nvSpPr>
        <p:spPr>
          <a:xfrm>
            <a:off x="796781" y="2246944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Meta MahaRathi</a:t>
            </a:r>
            <a:endParaRPr dirty="0"/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>
            <a:off x="721074" y="135463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558;p45">
            <a:extLst>
              <a:ext uri="{FF2B5EF4-FFF2-40B4-BE49-F238E27FC236}">
                <a16:creationId xmlns:a16="http://schemas.microsoft.com/office/drawing/2014/main" id="{6372EB74-4D48-1ED8-9101-C6DB9964EDB5}"/>
              </a:ext>
            </a:extLst>
          </p:cNvPr>
          <p:cNvSpPr txBox="1"/>
          <p:nvPr/>
        </p:nvSpPr>
        <p:spPr>
          <a:xfrm>
            <a:off x="792505" y="2672455"/>
            <a:ext cx="220314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Ishant Singh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" name="Google Shape;1558;p45">
            <a:extLst>
              <a:ext uri="{FF2B5EF4-FFF2-40B4-BE49-F238E27FC236}">
                <a16:creationId xmlns:a16="http://schemas.microsoft.com/office/drawing/2014/main" id="{250EF572-C08C-5519-189B-E86FF8C8B110}"/>
              </a:ext>
            </a:extLst>
          </p:cNvPr>
          <p:cNvSpPr txBox="1"/>
          <p:nvPr/>
        </p:nvSpPr>
        <p:spPr>
          <a:xfrm>
            <a:off x="792505" y="3070641"/>
            <a:ext cx="242071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Kritika Ruhela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" name="Google Shape;1558;p45">
            <a:extLst>
              <a:ext uri="{FF2B5EF4-FFF2-40B4-BE49-F238E27FC236}">
                <a16:creationId xmlns:a16="http://schemas.microsoft.com/office/drawing/2014/main" id="{73B1E27F-3566-82D2-CFFD-47D40DE6E314}"/>
              </a:ext>
            </a:extLst>
          </p:cNvPr>
          <p:cNvSpPr txBox="1"/>
          <p:nvPr/>
        </p:nvSpPr>
        <p:spPr>
          <a:xfrm>
            <a:off x="792505" y="3438480"/>
            <a:ext cx="242071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Yash Gawali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9" name="Google Shape;1599;p46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4099849" y="-381863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0" name="Google Shape;1600;p46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6939188">
            <a:off x="603297" y="3412299"/>
            <a:ext cx="1552576" cy="13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1" name="Google Shape;1601;p46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3711104" y="5212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46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7152235" y="3461350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603" name="Google Shape;1603;p46"/>
          <p:cNvSpPr txBox="1">
            <a:spLocks noGrp="1"/>
          </p:cNvSpPr>
          <p:nvPr>
            <p:ph type="title"/>
          </p:nvPr>
        </p:nvSpPr>
        <p:spPr>
          <a:xfrm>
            <a:off x="1284000" y="1707525"/>
            <a:ext cx="6576000" cy="15515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423 metric tonne</a:t>
            </a:r>
            <a:endParaRPr sz="4800" dirty="0"/>
          </a:p>
        </p:txBody>
      </p:sp>
      <p:sp>
        <p:nvSpPr>
          <p:cNvPr id="1604" name="Google Shape;1604;p46"/>
          <p:cNvSpPr txBox="1">
            <a:spLocks noGrp="1"/>
          </p:cNvSpPr>
          <p:nvPr>
            <p:ph type="subTitle" idx="1"/>
          </p:nvPr>
        </p:nvSpPr>
        <p:spPr>
          <a:xfrm>
            <a:off x="1284000" y="2902841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O</a:t>
            </a:r>
            <a:r>
              <a:rPr lang="en" dirty="0"/>
              <a:t>f Carbon Emission</a:t>
            </a:r>
            <a:endParaRPr dirty="0"/>
          </a:p>
        </p:txBody>
      </p:sp>
      <p:grpSp>
        <p:nvGrpSpPr>
          <p:cNvPr id="1605" name="Google Shape;1605;p46"/>
          <p:cNvGrpSpPr/>
          <p:nvPr/>
        </p:nvGrpSpPr>
        <p:grpSpPr>
          <a:xfrm>
            <a:off x="2447900" y="1156975"/>
            <a:ext cx="76825" cy="76800"/>
            <a:chOff x="3104875" y="1099400"/>
            <a:chExt cx="76825" cy="76800"/>
          </a:xfrm>
        </p:grpSpPr>
        <p:sp>
          <p:nvSpPr>
            <p:cNvPr id="1606" name="Google Shape;1606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8" name="Google Shape;1608;p46"/>
          <p:cNvGrpSpPr/>
          <p:nvPr/>
        </p:nvGrpSpPr>
        <p:grpSpPr>
          <a:xfrm>
            <a:off x="4889800" y="4015138"/>
            <a:ext cx="76825" cy="76800"/>
            <a:chOff x="3104875" y="1099400"/>
            <a:chExt cx="76825" cy="76800"/>
          </a:xfrm>
        </p:grpSpPr>
        <p:sp>
          <p:nvSpPr>
            <p:cNvPr id="1609" name="Google Shape;1609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" name="Google Shape;1611;p46"/>
          <p:cNvGrpSpPr/>
          <p:nvPr/>
        </p:nvGrpSpPr>
        <p:grpSpPr>
          <a:xfrm>
            <a:off x="6434350" y="909775"/>
            <a:ext cx="76825" cy="76800"/>
            <a:chOff x="3104875" y="1099400"/>
            <a:chExt cx="76825" cy="76800"/>
          </a:xfrm>
        </p:grpSpPr>
        <p:sp>
          <p:nvSpPr>
            <p:cNvPr id="1612" name="Google Shape;1612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>
          <a:extLst>
            <a:ext uri="{FF2B5EF4-FFF2-40B4-BE49-F238E27FC236}">
              <a16:creationId xmlns:a16="http://schemas.microsoft.com/office/drawing/2014/main" id="{E7350E37-CD69-A8C6-26CA-E6BBB02D3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5" name="Google Shape;1745;p51">
            <a:extLst>
              <a:ext uri="{FF2B5EF4-FFF2-40B4-BE49-F238E27FC236}">
                <a16:creationId xmlns:a16="http://schemas.microsoft.com/office/drawing/2014/main" id="{C1DD23FA-4C88-C42F-53FE-F2E517C4871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0" name="Google Shape;1820;p51">
            <a:extLst>
              <a:ext uri="{FF2B5EF4-FFF2-40B4-BE49-F238E27FC236}">
                <a16:creationId xmlns:a16="http://schemas.microsoft.com/office/drawing/2014/main" id="{FB437AD9-C408-0A4B-7374-D64B7091257E}"/>
              </a:ext>
            </a:extLst>
          </p:cNvPr>
          <p:cNvCxnSpPr>
            <a:cxnSpLocks/>
            <a:stCxn id="45" idx="1"/>
            <a:endCxn id="1834" idx="0"/>
          </p:cNvCxnSpPr>
          <p:nvPr/>
        </p:nvCxnSpPr>
        <p:spPr>
          <a:xfrm rot="10800000" flipV="1">
            <a:off x="2619831" y="2164412"/>
            <a:ext cx="1051425" cy="729316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1" name="Google Shape;1821;p51">
            <a:extLst>
              <a:ext uri="{FF2B5EF4-FFF2-40B4-BE49-F238E27FC236}">
                <a16:creationId xmlns:a16="http://schemas.microsoft.com/office/drawing/2014/main" id="{4900D0E7-5AFC-1A37-7397-C51D9C45F61B}"/>
              </a:ext>
            </a:extLst>
          </p:cNvPr>
          <p:cNvCxnSpPr>
            <a:cxnSpLocks/>
            <a:stCxn id="1841" idx="0"/>
            <a:endCxn id="45" idx="3"/>
          </p:cNvCxnSpPr>
          <p:nvPr/>
        </p:nvCxnSpPr>
        <p:spPr>
          <a:xfrm rot="16200000" flipV="1">
            <a:off x="5633797" y="2003353"/>
            <a:ext cx="729316" cy="1051434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31" name="Google Shape;1831;p51">
            <a:extLst>
              <a:ext uri="{FF2B5EF4-FFF2-40B4-BE49-F238E27FC236}">
                <a16:creationId xmlns:a16="http://schemas.microsoft.com/office/drawing/2014/main" id="{098AF339-9333-E254-225D-44CC33F4B8C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2" name="Google Shape;1832;p51">
            <a:extLst>
              <a:ext uri="{FF2B5EF4-FFF2-40B4-BE49-F238E27FC236}">
                <a16:creationId xmlns:a16="http://schemas.microsoft.com/office/drawing/2014/main" id="{59B85424-4A8F-AC03-7735-1A2AAAFE135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204190" y="4334448"/>
            <a:ext cx="1175233" cy="763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715DA7-0284-CEA8-6408-3DEE6655DC09}"/>
              </a:ext>
            </a:extLst>
          </p:cNvPr>
          <p:cNvCxnSpPr>
            <a:cxnSpLocks/>
            <a:stCxn id="44" idx="2"/>
            <a:endCxn id="45" idx="0"/>
          </p:cNvCxnSpPr>
          <p:nvPr/>
        </p:nvCxnSpPr>
        <p:spPr>
          <a:xfrm>
            <a:off x="4571996" y="1056848"/>
            <a:ext cx="1" cy="610446"/>
          </a:xfrm>
          <a:prstGeom prst="lin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701640B-1BF2-ABB0-D56C-BF55FD433976}"/>
              </a:ext>
            </a:extLst>
          </p:cNvPr>
          <p:cNvSpPr/>
          <p:nvPr/>
        </p:nvSpPr>
        <p:spPr>
          <a:xfrm>
            <a:off x="3561461" y="398548"/>
            <a:ext cx="2021069" cy="658300"/>
          </a:xfrm>
          <a:prstGeom prst="round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600" dirty="0">
                <a:solidFill>
                  <a:schemeClr val="bg2">
                    <a:lumMod val="40000"/>
                    <a:lumOff val="60000"/>
                  </a:schemeClr>
                </a:solidFill>
                <a:latin typeface="Montserrat Black"/>
              </a:rPr>
              <a:t>Better Prompt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FF9158D-7423-9BBF-5AA4-67354C9681BC}"/>
              </a:ext>
            </a:extLst>
          </p:cNvPr>
          <p:cNvSpPr/>
          <p:nvPr/>
        </p:nvSpPr>
        <p:spPr>
          <a:xfrm>
            <a:off x="3671255" y="1667294"/>
            <a:ext cx="1801483" cy="994235"/>
          </a:xfrm>
          <a:prstGeom prst="round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600" dirty="0">
                <a:solidFill>
                  <a:schemeClr val="bg2">
                    <a:lumMod val="40000"/>
                    <a:lumOff val="60000"/>
                  </a:schemeClr>
                </a:solidFill>
                <a:latin typeface="Montserrat Black"/>
              </a:rPr>
              <a:t>More Efficient Response</a:t>
            </a:r>
          </a:p>
        </p:txBody>
      </p:sp>
      <p:sp>
        <p:nvSpPr>
          <p:cNvPr id="1834" name="Rectangle: Rounded Corners 1833">
            <a:extLst>
              <a:ext uri="{FF2B5EF4-FFF2-40B4-BE49-F238E27FC236}">
                <a16:creationId xmlns:a16="http://schemas.microsoft.com/office/drawing/2014/main" id="{6BADA8AA-07AF-019A-A355-4CBDE787A2DF}"/>
              </a:ext>
            </a:extLst>
          </p:cNvPr>
          <p:cNvSpPr/>
          <p:nvPr/>
        </p:nvSpPr>
        <p:spPr>
          <a:xfrm>
            <a:off x="1928899" y="2893728"/>
            <a:ext cx="1381861" cy="870371"/>
          </a:xfrm>
          <a:prstGeom prst="round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600" dirty="0">
                <a:solidFill>
                  <a:schemeClr val="bg2">
                    <a:lumMod val="40000"/>
                    <a:lumOff val="60000"/>
                  </a:schemeClr>
                </a:solidFill>
                <a:latin typeface="Montserrat Black"/>
              </a:rPr>
              <a:t>Better Output</a:t>
            </a:r>
          </a:p>
        </p:txBody>
      </p:sp>
      <p:sp>
        <p:nvSpPr>
          <p:cNvPr id="1841" name="Rectangle: Rounded Corners 1840">
            <a:extLst>
              <a:ext uri="{FF2B5EF4-FFF2-40B4-BE49-F238E27FC236}">
                <a16:creationId xmlns:a16="http://schemas.microsoft.com/office/drawing/2014/main" id="{408106A4-568B-0471-526D-22D769B0F843}"/>
              </a:ext>
            </a:extLst>
          </p:cNvPr>
          <p:cNvSpPr/>
          <p:nvPr/>
        </p:nvSpPr>
        <p:spPr>
          <a:xfrm>
            <a:off x="5833241" y="2893728"/>
            <a:ext cx="1381861" cy="870371"/>
          </a:xfrm>
          <a:prstGeom prst="round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600" dirty="0">
                <a:solidFill>
                  <a:schemeClr val="bg2">
                    <a:lumMod val="40000"/>
                    <a:lumOff val="60000"/>
                  </a:schemeClr>
                </a:solidFill>
                <a:latin typeface="Montserrat Black"/>
              </a:rPr>
              <a:t>Less Compute</a:t>
            </a:r>
          </a:p>
        </p:txBody>
      </p:sp>
      <p:sp>
        <p:nvSpPr>
          <p:cNvPr id="1847" name="Rectangle: Rounded Corners 1846">
            <a:extLst>
              <a:ext uri="{FF2B5EF4-FFF2-40B4-BE49-F238E27FC236}">
                <a16:creationId xmlns:a16="http://schemas.microsoft.com/office/drawing/2014/main" id="{4DA6D80B-7650-76C9-1C65-60072A8A34C5}"/>
              </a:ext>
            </a:extLst>
          </p:cNvPr>
          <p:cNvSpPr/>
          <p:nvPr/>
        </p:nvSpPr>
        <p:spPr>
          <a:xfrm>
            <a:off x="3561767" y="4116087"/>
            <a:ext cx="2021069" cy="802677"/>
          </a:xfrm>
          <a:prstGeom prst="round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sz="1600" dirty="0">
                <a:solidFill>
                  <a:schemeClr val="bg2">
                    <a:lumMod val="40000"/>
                    <a:lumOff val="60000"/>
                  </a:schemeClr>
                </a:solidFill>
                <a:latin typeface="Montserrat Black"/>
              </a:rPr>
              <a:t>More Environment Saved</a:t>
            </a:r>
          </a:p>
        </p:txBody>
      </p:sp>
      <p:cxnSp>
        <p:nvCxnSpPr>
          <p:cNvPr id="1850" name="Google Shape;1820;p51">
            <a:extLst>
              <a:ext uri="{FF2B5EF4-FFF2-40B4-BE49-F238E27FC236}">
                <a16:creationId xmlns:a16="http://schemas.microsoft.com/office/drawing/2014/main" id="{627D0DBA-0832-290F-221A-1DB869C2005A}"/>
              </a:ext>
            </a:extLst>
          </p:cNvPr>
          <p:cNvCxnSpPr>
            <a:cxnSpLocks/>
            <a:stCxn id="1841" idx="1"/>
            <a:endCxn id="1847" idx="0"/>
          </p:cNvCxnSpPr>
          <p:nvPr/>
        </p:nvCxnSpPr>
        <p:spPr>
          <a:xfrm rot="10800000" flipV="1">
            <a:off x="4572303" y="3328913"/>
            <a:ext cx="1260939" cy="787173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28" name="Picture 1727">
            <a:extLst>
              <a:ext uri="{FF2B5EF4-FFF2-40B4-BE49-F238E27FC236}">
                <a16:creationId xmlns:a16="http://schemas.microsoft.com/office/drawing/2014/main" id="{D15E7B0A-BA1B-DC74-421F-7119565DC63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58821" y="292854"/>
            <a:ext cx="1484110" cy="658467"/>
          </a:xfrm>
          <a:prstGeom prst="rect">
            <a:avLst/>
          </a:prstGeom>
        </p:spPr>
      </p:pic>
      <p:sp>
        <p:nvSpPr>
          <p:cNvPr id="1740" name="TextBox 1739">
            <a:extLst>
              <a:ext uri="{FF2B5EF4-FFF2-40B4-BE49-F238E27FC236}">
                <a16:creationId xmlns:a16="http://schemas.microsoft.com/office/drawing/2014/main" id="{678FCF98-886D-D2C8-FD1F-07A8C4197979}"/>
              </a:ext>
            </a:extLst>
          </p:cNvPr>
          <p:cNvSpPr txBox="1"/>
          <p:nvPr/>
        </p:nvSpPr>
        <p:spPr>
          <a:xfrm>
            <a:off x="1791806" y="2233259"/>
            <a:ext cx="8034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2">
                    <a:lumMod val="40000"/>
                    <a:lumOff val="60000"/>
                  </a:schemeClr>
                </a:solidFill>
                <a:latin typeface="Montserrat Black"/>
              </a:rPr>
              <a:t>For </a:t>
            </a:r>
            <a:br>
              <a:rPr lang="en-IN" sz="1600" dirty="0">
                <a:solidFill>
                  <a:schemeClr val="bg2">
                    <a:lumMod val="40000"/>
                    <a:lumOff val="60000"/>
                  </a:schemeClr>
                </a:solidFill>
                <a:latin typeface="Montserrat Black"/>
              </a:rPr>
            </a:br>
            <a:r>
              <a:rPr lang="en-IN" sz="1600" dirty="0">
                <a:solidFill>
                  <a:schemeClr val="bg2">
                    <a:lumMod val="40000"/>
                    <a:lumOff val="60000"/>
                  </a:schemeClr>
                </a:solidFill>
                <a:latin typeface="Montserrat Black"/>
              </a:rPr>
              <a:t>Users</a:t>
            </a:r>
          </a:p>
        </p:txBody>
      </p:sp>
      <p:sp>
        <p:nvSpPr>
          <p:cNvPr id="1741" name="TextBox 1740">
            <a:extLst>
              <a:ext uri="{FF2B5EF4-FFF2-40B4-BE49-F238E27FC236}">
                <a16:creationId xmlns:a16="http://schemas.microsoft.com/office/drawing/2014/main" id="{7F008F3A-19A7-7E8B-EFF6-6335E2D68513}"/>
              </a:ext>
            </a:extLst>
          </p:cNvPr>
          <p:cNvSpPr txBox="1"/>
          <p:nvPr/>
        </p:nvSpPr>
        <p:spPr>
          <a:xfrm>
            <a:off x="6651831" y="2233258"/>
            <a:ext cx="7136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dirty="0">
                <a:solidFill>
                  <a:schemeClr val="bg2">
                    <a:lumMod val="40000"/>
                    <a:lumOff val="60000"/>
                  </a:schemeClr>
                </a:solidFill>
                <a:latin typeface="Montserrat Black"/>
              </a:rPr>
              <a:t>For </a:t>
            </a:r>
            <a:br>
              <a:rPr lang="en-IN" sz="1600" dirty="0">
                <a:solidFill>
                  <a:schemeClr val="bg2">
                    <a:lumMod val="40000"/>
                    <a:lumOff val="60000"/>
                  </a:schemeClr>
                </a:solidFill>
                <a:latin typeface="Montserrat Black"/>
              </a:rPr>
            </a:br>
            <a:r>
              <a:rPr lang="en-IN" sz="1600" dirty="0">
                <a:solidFill>
                  <a:schemeClr val="bg2">
                    <a:lumMod val="40000"/>
                    <a:lumOff val="60000"/>
                  </a:schemeClr>
                </a:solidFill>
                <a:latin typeface="Montserrat Black"/>
              </a:rPr>
              <a:t>Orgs</a:t>
            </a:r>
          </a:p>
        </p:txBody>
      </p:sp>
    </p:spTree>
    <p:extLst>
      <p:ext uri="{BB962C8B-B14F-4D97-AF65-F5344CB8AC3E}">
        <p14:creationId xmlns:p14="http://schemas.microsoft.com/office/powerpoint/2010/main" val="3790873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39"/>
          <p:cNvSpPr/>
          <p:nvPr/>
        </p:nvSpPr>
        <p:spPr>
          <a:xfrm rot="5400000">
            <a:off x="1496537" y="170090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39"/>
          <p:cNvSpPr/>
          <p:nvPr/>
        </p:nvSpPr>
        <p:spPr>
          <a:xfrm rot="5400000">
            <a:off x="4093948" y="170090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39"/>
          <p:cNvSpPr/>
          <p:nvPr/>
        </p:nvSpPr>
        <p:spPr>
          <a:xfrm rot="5400000">
            <a:off x="6691361" y="170090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WORKING ON?</a:t>
            </a:r>
            <a:endParaRPr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4"/>
          </p:nvPr>
        </p:nvSpPr>
        <p:spPr>
          <a:xfrm>
            <a:off x="938281" y="2746392"/>
            <a:ext cx="2095200" cy="10823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Real-Time Prompt Optimization</a:t>
            </a:r>
            <a:endParaRPr dirty="0"/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5"/>
          </p:nvPr>
        </p:nvSpPr>
        <p:spPr>
          <a:xfrm>
            <a:off x="3539888" y="2726058"/>
            <a:ext cx="2095200" cy="13779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Usage Analytics &amp; Performance Dashboard</a:t>
            </a:r>
            <a:endParaRPr dirty="0"/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6"/>
          </p:nvPr>
        </p:nvSpPr>
        <p:spPr>
          <a:xfrm>
            <a:off x="5963453" y="2747115"/>
            <a:ext cx="2373035" cy="11525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Quantifiable Environmental Impact</a:t>
            </a:r>
            <a:endParaRPr dirty="0"/>
          </a:p>
        </p:txBody>
      </p:sp>
      <p:grpSp>
        <p:nvGrpSpPr>
          <p:cNvPr id="1334" name="Google Shape;1334;p39"/>
          <p:cNvGrpSpPr/>
          <p:nvPr/>
        </p:nvGrpSpPr>
        <p:grpSpPr>
          <a:xfrm>
            <a:off x="1708816" y="1814196"/>
            <a:ext cx="531542" cy="602023"/>
            <a:chOff x="4020665" y="1431080"/>
            <a:chExt cx="531542" cy="602023"/>
          </a:xfrm>
        </p:grpSpPr>
        <p:sp>
          <p:nvSpPr>
            <p:cNvPr id="1335" name="Google Shape;1335;p39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9"/>
          <p:cNvGrpSpPr/>
          <p:nvPr/>
        </p:nvGrpSpPr>
        <p:grpSpPr>
          <a:xfrm>
            <a:off x="4276642" y="1814229"/>
            <a:ext cx="590713" cy="601957"/>
            <a:chOff x="1230449" y="2288393"/>
            <a:chExt cx="590713" cy="601957"/>
          </a:xfrm>
        </p:grpSpPr>
        <p:sp>
          <p:nvSpPr>
            <p:cNvPr id="1351" name="Google Shape;1351;p39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39"/>
          <p:cNvGrpSpPr/>
          <p:nvPr/>
        </p:nvGrpSpPr>
        <p:grpSpPr>
          <a:xfrm>
            <a:off x="6876691" y="1814196"/>
            <a:ext cx="585440" cy="602023"/>
            <a:chOff x="1888890" y="3144712"/>
            <a:chExt cx="585440" cy="602023"/>
          </a:xfrm>
        </p:grpSpPr>
        <p:sp>
          <p:nvSpPr>
            <p:cNvPr id="1365" name="Google Shape;1365;p39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/>
          <p:cNvGrpSpPr/>
          <p:nvPr/>
        </p:nvGrpSpPr>
        <p:grpSpPr>
          <a:xfrm>
            <a:off x="8219800" y="2115490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1" name="Google Shape;1381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4000" dirty="0">
                <a:latin typeface="Montserrat"/>
                <a:ea typeface="Montserrat"/>
                <a:cs typeface="Montserrat"/>
                <a:sym typeface="Montserrat"/>
              </a:rPr>
              <a:t>Let’s dig into the</a:t>
            </a:r>
            <a:br>
              <a:rPr lang="en" sz="4800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5400" dirty="0"/>
              <a:t>Platform’s Architecture</a:t>
            </a:r>
            <a:endParaRPr sz="48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/>
          <p:cNvSpPr txBox="1">
            <a:spLocks noGrp="1"/>
          </p:cNvSpPr>
          <p:nvPr>
            <p:ph type="title"/>
          </p:nvPr>
        </p:nvSpPr>
        <p:spPr>
          <a:xfrm>
            <a:off x="714607" y="22717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MONITOR</a:t>
            </a:r>
            <a:endParaRPr dirty="0"/>
          </a:p>
        </p:txBody>
      </p:sp>
      <p:sp>
        <p:nvSpPr>
          <p:cNvPr id="1527" name="Google Shape;1527;p44"/>
          <p:cNvSpPr txBox="1">
            <a:spLocks noGrp="1"/>
          </p:cNvSpPr>
          <p:nvPr>
            <p:ph type="subTitle" idx="7"/>
          </p:nvPr>
        </p:nvSpPr>
        <p:spPr>
          <a:xfrm>
            <a:off x="4968548" y="141675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How it works</a:t>
            </a:r>
            <a:r>
              <a:rPr lang="en-IN" dirty="0"/>
              <a:t> </a:t>
            </a:r>
            <a:endParaRPr dirty="0"/>
          </a:p>
        </p:txBody>
      </p:sp>
      <p:sp>
        <p:nvSpPr>
          <p:cNvPr id="1528" name="Google Shape;1528;p44"/>
          <p:cNvSpPr txBox="1">
            <a:spLocks noGrp="1"/>
          </p:cNvSpPr>
          <p:nvPr>
            <p:ph type="subTitle" idx="6"/>
          </p:nvPr>
        </p:nvSpPr>
        <p:spPr>
          <a:xfrm>
            <a:off x="1740173" y="2800557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Key Feature</a:t>
            </a:r>
            <a:endParaRPr dirty="0"/>
          </a:p>
        </p:txBody>
      </p:sp>
      <p:sp>
        <p:nvSpPr>
          <p:cNvPr id="1529" name="Google Shape;1529;p44"/>
          <p:cNvSpPr txBox="1">
            <a:spLocks noGrp="1"/>
          </p:cNvSpPr>
          <p:nvPr>
            <p:ph type="subTitle" idx="5"/>
          </p:nvPr>
        </p:nvSpPr>
        <p:spPr>
          <a:xfrm>
            <a:off x="1740173" y="141675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What it is</a:t>
            </a:r>
            <a:endParaRPr dirty="0"/>
          </a:p>
        </p:txBody>
      </p:sp>
      <p:sp>
        <p:nvSpPr>
          <p:cNvPr id="1530" name="Google Shape;1530;p44"/>
          <p:cNvSpPr txBox="1">
            <a:spLocks noGrp="1"/>
          </p:cNvSpPr>
          <p:nvPr>
            <p:ph type="subTitle" idx="1"/>
          </p:nvPr>
        </p:nvSpPr>
        <p:spPr>
          <a:xfrm>
            <a:off x="1714131" y="1793239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 lightweight browser extension that acts as a passive data collector.</a:t>
            </a:r>
            <a:endParaRPr dirty="0"/>
          </a:p>
        </p:txBody>
      </p:sp>
      <p:sp>
        <p:nvSpPr>
          <p:cNvPr id="1531" name="Google Shape;1531;p44"/>
          <p:cNvSpPr txBox="1">
            <a:spLocks noGrp="1"/>
          </p:cNvSpPr>
          <p:nvPr>
            <p:ph type="subTitle" idx="2"/>
          </p:nvPr>
        </p:nvSpPr>
        <p:spPr>
          <a:xfrm>
            <a:off x="4566607" y="1797102"/>
            <a:ext cx="3398883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The extension will use the browser's APIs to listen to and parse the DOM of the AI chat interface</a:t>
            </a:r>
            <a:endParaRPr dirty="0"/>
          </a:p>
        </p:txBody>
      </p:sp>
      <p:sp>
        <p:nvSpPr>
          <p:cNvPr id="1533" name="Google Shape;1533;p44"/>
          <p:cNvSpPr txBox="1">
            <a:spLocks noGrp="1"/>
          </p:cNvSpPr>
          <p:nvPr>
            <p:ph type="subTitle" idx="4"/>
          </p:nvPr>
        </p:nvSpPr>
        <p:spPr>
          <a:xfrm>
            <a:off x="4685747" y="3155975"/>
            <a:ext cx="3506819" cy="14299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>
              <a:buAutoNum type="arabicPeriod"/>
            </a:pPr>
            <a:r>
              <a:rPr lang="en-IN" dirty="0"/>
              <a:t>Raw prompts and responses</a:t>
            </a:r>
          </a:p>
          <a:p>
            <a:pPr marL="342900" lvl="0" indent="-342900" algn="l">
              <a:buAutoNum type="arabicPeriod"/>
            </a:pPr>
            <a:r>
              <a:rPr lang="en-US" dirty="0"/>
              <a:t>Extracted metadata: </a:t>
            </a:r>
            <a:br>
              <a:rPr lang="en-US" dirty="0"/>
            </a:br>
            <a:r>
              <a:rPr lang="en-US" dirty="0"/>
              <a:t>	- Timestamp</a:t>
            </a:r>
            <a:br>
              <a:rPr lang="en-US" dirty="0"/>
            </a:br>
            <a:r>
              <a:rPr lang="en-US" dirty="0"/>
              <a:t>	- LLM used</a:t>
            </a:r>
          </a:p>
          <a:p>
            <a:pPr marL="0" indent="0" algn="l"/>
            <a:r>
              <a:rPr lang="en-US" dirty="0"/>
              <a:t>	- estimated token count </a:t>
            </a:r>
            <a:br>
              <a:rPr lang="en-US" dirty="0"/>
            </a:br>
            <a:r>
              <a:rPr lang="en-US" dirty="0"/>
              <a:t>	- session ID</a:t>
            </a:r>
          </a:p>
          <a:p>
            <a:pPr marL="285750" lvl="0" indent="-285750">
              <a:buFontTx/>
              <a:buChar char="-"/>
            </a:pPr>
            <a:endParaRPr dirty="0"/>
          </a:p>
        </p:txBody>
      </p:sp>
      <p:sp>
        <p:nvSpPr>
          <p:cNvPr id="1534" name="Google Shape;1534;p44"/>
          <p:cNvSpPr txBox="1">
            <a:spLocks noGrp="1"/>
          </p:cNvSpPr>
          <p:nvPr>
            <p:ph type="subTitle" idx="8"/>
          </p:nvPr>
        </p:nvSpPr>
        <p:spPr>
          <a:xfrm>
            <a:off x="5085507" y="281636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FOCUS</a:t>
            </a:r>
            <a:endParaRPr dirty="0"/>
          </a:p>
        </p:txBody>
      </p:sp>
      <p:grpSp>
        <p:nvGrpSpPr>
          <p:cNvPr id="1535" name="Google Shape;1535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/>
          <p:cNvGrpSpPr/>
          <p:nvPr/>
        </p:nvGrpSpPr>
        <p:grpSpPr>
          <a:xfrm>
            <a:off x="780878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464524" y="700928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-1366" y="2349540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604;p46">
            <a:extLst>
              <a:ext uri="{FF2B5EF4-FFF2-40B4-BE49-F238E27FC236}">
                <a16:creationId xmlns:a16="http://schemas.microsoft.com/office/drawing/2014/main" id="{97386CF6-8344-AEA2-E3E7-1BA243BE20CC}"/>
              </a:ext>
            </a:extLst>
          </p:cNvPr>
          <p:cNvSpPr txBox="1">
            <a:spLocks/>
          </p:cNvSpPr>
          <p:nvPr/>
        </p:nvSpPr>
        <p:spPr>
          <a:xfrm>
            <a:off x="1311975" y="710925"/>
            <a:ext cx="657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i="1" dirty="0"/>
              <a:t>Your data never leaves your device. Ever.</a:t>
            </a:r>
            <a:endParaRPr lang="en-US" dirty="0"/>
          </a:p>
        </p:txBody>
      </p:sp>
      <p:sp>
        <p:nvSpPr>
          <p:cNvPr id="4" name="Google Shape;1530;p44">
            <a:extLst>
              <a:ext uri="{FF2B5EF4-FFF2-40B4-BE49-F238E27FC236}">
                <a16:creationId xmlns:a16="http://schemas.microsoft.com/office/drawing/2014/main" id="{51D5AD93-4367-5FF2-7796-352FA755A61C}"/>
              </a:ext>
            </a:extLst>
          </p:cNvPr>
          <p:cNvSpPr txBox="1">
            <a:spLocks/>
          </p:cNvSpPr>
          <p:nvPr/>
        </p:nvSpPr>
        <p:spPr>
          <a:xfrm>
            <a:off x="1546464" y="3155975"/>
            <a:ext cx="3053511" cy="1165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/>
              <a:t>All raw data is immediately sent to your local application via a secure private connection (localhost)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>
          <a:extLst>
            <a:ext uri="{FF2B5EF4-FFF2-40B4-BE49-F238E27FC236}">
              <a16:creationId xmlns:a16="http://schemas.microsoft.com/office/drawing/2014/main" id="{673D8D2A-0ACB-75DE-8A90-17C6B4ED2C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>
            <a:extLst>
              <a:ext uri="{FF2B5EF4-FFF2-40B4-BE49-F238E27FC236}">
                <a16:creationId xmlns:a16="http://schemas.microsoft.com/office/drawing/2014/main" id="{76D115FA-1AC8-A8FF-950A-B1A0351DC7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4607" y="23299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COACH</a:t>
            </a:r>
            <a:endParaRPr dirty="0"/>
          </a:p>
        </p:txBody>
      </p:sp>
      <p:sp>
        <p:nvSpPr>
          <p:cNvPr id="1527" name="Google Shape;1527;p44">
            <a:extLst>
              <a:ext uri="{FF2B5EF4-FFF2-40B4-BE49-F238E27FC236}">
                <a16:creationId xmlns:a16="http://schemas.microsoft.com/office/drawing/2014/main" id="{98C0D150-5C00-41AF-E69A-8DF4B1CFC6FA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968548" y="141675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How it works</a:t>
            </a:r>
            <a:r>
              <a:rPr lang="en-IN" dirty="0"/>
              <a:t> </a:t>
            </a:r>
            <a:endParaRPr dirty="0"/>
          </a:p>
        </p:txBody>
      </p:sp>
      <p:sp>
        <p:nvSpPr>
          <p:cNvPr id="1528" name="Google Shape;1528;p44">
            <a:extLst>
              <a:ext uri="{FF2B5EF4-FFF2-40B4-BE49-F238E27FC236}">
                <a16:creationId xmlns:a16="http://schemas.microsoft.com/office/drawing/2014/main" id="{D333C3E0-13D2-5FF0-43EC-00F569751701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740173" y="2800557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Key Feature</a:t>
            </a:r>
            <a:endParaRPr dirty="0"/>
          </a:p>
        </p:txBody>
      </p:sp>
      <p:sp>
        <p:nvSpPr>
          <p:cNvPr id="1529" name="Google Shape;1529;p44">
            <a:extLst>
              <a:ext uri="{FF2B5EF4-FFF2-40B4-BE49-F238E27FC236}">
                <a16:creationId xmlns:a16="http://schemas.microsoft.com/office/drawing/2014/main" id="{061675F6-3638-1D44-9C6E-B3407CE9D6A4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740173" y="141675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What it is</a:t>
            </a:r>
            <a:endParaRPr dirty="0"/>
          </a:p>
        </p:txBody>
      </p:sp>
      <p:sp>
        <p:nvSpPr>
          <p:cNvPr id="1530" name="Google Shape;1530;p44">
            <a:extLst>
              <a:ext uri="{FF2B5EF4-FFF2-40B4-BE49-F238E27FC236}">
                <a16:creationId xmlns:a16="http://schemas.microsoft.com/office/drawing/2014/main" id="{1481FF06-D8F9-2A56-E456-1B8938AF132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14131" y="1793239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 A real-time, on-device AI that provides suggestions as you type.</a:t>
            </a:r>
            <a:endParaRPr dirty="0"/>
          </a:p>
        </p:txBody>
      </p:sp>
      <p:sp>
        <p:nvSpPr>
          <p:cNvPr id="1531" name="Google Shape;1531;p44">
            <a:extLst>
              <a:ext uri="{FF2B5EF4-FFF2-40B4-BE49-F238E27FC236}">
                <a16:creationId xmlns:a16="http://schemas.microsoft.com/office/drawing/2014/main" id="{A4025FE1-58F3-C579-F424-3EB6C11A546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566607" y="1797102"/>
            <a:ext cx="3398883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 Analyzes draft prompts for vagueness, poor structure, and missed opportunities for specificity.</a:t>
            </a:r>
            <a:endParaRPr dirty="0"/>
          </a:p>
        </p:txBody>
      </p:sp>
      <p:sp>
        <p:nvSpPr>
          <p:cNvPr id="1533" name="Google Shape;1533;p44">
            <a:extLst>
              <a:ext uri="{FF2B5EF4-FFF2-40B4-BE49-F238E27FC236}">
                <a16:creationId xmlns:a16="http://schemas.microsoft.com/office/drawing/2014/main" id="{D4911144-1200-B8B5-6A8F-360D61DE94E8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685747" y="3155976"/>
            <a:ext cx="3654821" cy="9277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>
              <a:lnSpc>
                <a:spcPct val="150000"/>
              </a:lnSpc>
              <a:buAutoNum type="arabicPeriod"/>
            </a:pPr>
            <a:r>
              <a:rPr lang="en-US" dirty="0"/>
              <a:t>To directly improve the user's skills</a:t>
            </a:r>
          </a:p>
          <a:p>
            <a:pPr marL="342900" lvl="0" indent="-342900" algn="l">
              <a:lnSpc>
                <a:spcPct val="150000"/>
              </a:lnSpc>
              <a:buAutoNum type="arabicPeriod"/>
            </a:pPr>
            <a:r>
              <a:rPr lang="en-US" dirty="0"/>
              <a:t>Reduce wasted tokens and computational waste</a:t>
            </a:r>
          </a:p>
          <a:p>
            <a:pPr marL="342900" lvl="0" indent="-342900" algn="l">
              <a:lnSpc>
                <a:spcPct val="150000"/>
              </a:lnSpc>
              <a:buAutoNum type="arabicPeriod"/>
            </a:pPr>
            <a:r>
              <a:rPr lang="en-IN" dirty="0"/>
              <a:t>Real-Time Analysis &amp; Suggestions</a:t>
            </a:r>
            <a:endParaRPr dirty="0"/>
          </a:p>
        </p:txBody>
      </p:sp>
      <p:sp>
        <p:nvSpPr>
          <p:cNvPr id="1534" name="Google Shape;1534;p44">
            <a:extLst>
              <a:ext uri="{FF2B5EF4-FFF2-40B4-BE49-F238E27FC236}">
                <a16:creationId xmlns:a16="http://schemas.microsoft.com/office/drawing/2014/main" id="{956AA5D3-C691-6C92-895F-32BD332A2DD8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085507" y="281636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FOCUS</a:t>
            </a:r>
            <a:endParaRPr dirty="0"/>
          </a:p>
        </p:txBody>
      </p:sp>
      <p:grpSp>
        <p:nvGrpSpPr>
          <p:cNvPr id="1535" name="Google Shape;1535;p44">
            <a:extLst>
              <a:ext uri="{FF2B5EF4-FFF2-40B4-BE49-F238E27FC236}">
                <a16:creationId xmlns:a16="http://schemas.microsoft.com/office/drawing/2014/main" id="{A90C5747-248D-0EE7-360A-9BE7C40026E1}"/>
              </a:ext>
            </a:extLst>
          </p:cNvPr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>
              <a:extLst>
                <a:ext uri="{FF2B5EF4-FFF2-40B4-BE49-F238E27FC236}">
                  <a16:creationId xmlns:a16="http://schemas.microsoft.com/office/drawing/2014/main" id="{72FDDBC4-1F67-E717-9684-9AC3E309331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>
              <a:extLst>
                <a:ext uri="{FF2B5EF4-FFF2-40B4-BE49-F238E27FC236}">
                  <a16:creationId xmlns:a16="http://schemas.microsoft.com/office/drawing/2014/main" id="{6C5D8527-330F-41CB-D3F3-B4A49F438BF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>
            <a:extLst>
              <a:ext uri="{FF2B5EF4-FFF2-40B4-BE49-F238E27FC236}">
                <a16:creationId xmlns:a16="http://schemas.microsoft.com/office/drawing/2014/main" id="{78E35B4A-41C8-4CDD-9790-0F79B73263A9}"/>
              </a:ext>
            </a:extLst>
          </p:cNvPr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>
              <a:extLst>
                <a:ext uri="{FF2B5EF4-FFF2-40B4-BE49-F238E27FC236}">
                  <a16:creationId xmlns:a16="http://schemas.microsoft.com/office/drawing/2014/main" id="{C3700D5D-C0AE-375F-658B-F44C83971CF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>
              <a:extLst>
                <a:ext uri="{FF2B5EF4-FFF2-40B4-BE49-F238E27FC236}">
                  <a16:creationId xmlns:a16="http://schemas.microsoft.com/office/drawing/2014/main" id="{4A603F89-2BA1-CDB5-791A-31B154A5C61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>
            <a:extLst>
              <a:ext uri="{FF2B5EF4-FFF2-40B4-BE49-F238E27FC236}">
                <a16:creationId xmlns:a16="http://schemas.microsoft.com/office/drawing/2014/main" id="{3B27B7E1-643E-7FCE-2646-C9CDC5C1B9E4}"/>
              </a:ext>
            </a:extLst>
          </p:cNvPr>
          <p:cNvGrpSpPr/>
          <p:nvPr/>
        </p:nvGrpSpPr>
        <p:grpSpPr>
          <a:xfrm>
            <a:off x="780878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>
              <a:extLst>
                <a:ext uri="{FF2B5EF4-FFF2-40B4-BE49-F238E27FC236}">
                  <a16:creationId xmlns:a16="http://schemas.microsoft.com/office/drawing/2014/main" id="{499C2B5E-1E76-D511-5A76-A7DB7319C39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>
              <a:extLst>
                <a:ext uri="{FF2B5EF4-FFF2-40B4-BE49-F238E27FC236}">
                  <a16:creationId xmlns:a16="http://schemas.microsoft.com/office/drawing/2014/main" id="{A2E72317-8310-C6CF-B665-5782D3B8FF9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>
            <a:extLst>
              <a:ext uri="{FF2B5EF4-FFF2-40B4-BE49-F238E27FC236}">
                <a16:creationId xmlns:a16="http://schemas.microsoft.com/office/drawing/2014/main" id="{223DF5DD-8021-5417-3608-849371C111D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612526" y="975661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>
            <a:extLst>
              <a:ext uri="{FF2B5EF4-FFF2-40B4-BE49-F238E27FC236}">
                <a16:creationId xmlns:a16="http://schemas.microsoft.com/office/drawing/2014/main" id="{873E6A37-207D-E858-1152-F29C2F8E4C3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-1366" y="2349540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604;p46">
            <a:extLst>
              <a:ext uri="{FF2B5EF4-FFF2-40B4-BE49-F238E27FC236}">
                <a16:creationId xmlns:a16="http://schemas.microsoft.com/office/drawing/2014/main" id="{25DD50FF-7A5E-B8D4-633E-E5D89F4F4D6F}"/>
              </a:ext>
            </a:extLst>
          </p:cNvPr>
          <p:cNvSpPr txBox="1">
            <a:spLocks/>
          </p:cNvSpPr>
          <p:nvPr/>
        </p:nvSpPr>
        <p:spPr>
          <a:xfrm>
            <a:off x="1467272" y="728236"/>
            <a:ext cx="6198669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i="1" dirty="0"/>
              <a:t>Grammarly for AI Prompts: Write better, get more, waste less.</a:t>
            </a:r>
            <a:endParaRPr lang="en-US" dirty="0"/>
          </a:p>
        </p:txBody>
      </p:sp>
      <p:sp>
        <p:nvSpPr>
          <p:cNvPr id="4" name="Google Shape;1530;p44">
            <a:extLst>
              <a:ext uri="{FF2B5EF4-FFF2-40B4-BE49-F238E27FC236}">
                <a16:creationId xmlns:a16="http://schemas.microsoft.com/office/drawing/2014/main" id="{46570CB1-AD94-9BBA-6CD9-0349F8ED3638}"/>
              </a:ext>
            </a:extLst>
          </p:cNvPr>
          <p:cNvSpPr txBox="1">
            <a:spLocks/>
          </p:cNvSpPr>
          <p:nvPr/>
        </p:nvSpPr>
        <p:spPr>
          <a:xfrm>
            <a:off x="1311975" y="3155975"/>
            <a:ext cx="3288000" cy="1165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39700" indent="0"/>
            <a:r>
              <a:rPr lang="en-US" dirty="0"/>
              <a:t>The logic runs in the </a:t>
            </a:r>
            <a:r>
              <a:rPr lang="en-US" b="1" dirty="0"/>
              <a:t>Local Software Application</a:t>
            </a:r>
            <a:r>
              <a:rPr lang="en-US" dirty="0"/>
              <a:t>. The browser extension relays the draft text to it and displays the returned suggestions.</a:t>
            </a:r>
          </a:p>
        </p:txBody>
      </p:sp>
    </p:spTree>
    <p:extLst>
      <p:ext uri="{BB962C8B-B14F-4D97-AF65-F5344CB8AC3E}">
        <p14:creationId xmlns:p14="http://schemas.microsoft.com/office/powerpoint/2010/main" val="2106965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>
          <a:extLst>
            <a:ext uri="{FF2B5EF4-FFF2-40B4-BE49-F238E27FC236}">
              <a16:creationId xmlns:a16="http://schemas.microsoft.com/office/drawing/2014/main" id="{07C5C2FB-FA10-2772-AAA9-526A13240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>
            <a:extLst>
              <a:ext uri="{FF2B5EF4-FFF2-40B4-BE49-F238E27FC236}">
                <a16:creationId xmlns:a16="http://schemas.microsoft.com/office/drawing/2014/main" id="{A30F4A3F-DCA7-7F28-D4B6-89F5432BA0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4607" y="22717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ANALYST</a:t>
            </a:r>
            <a:endParaRPr dirty="0"/>
          </a:p>
        </p:txBody>
      </p:sp>
      <p:sp>
        <p:nvSpPr>
          <p:cNvPr id="1527" name="Google Shape;1527;p44">
            <a:extLst>
              <a:ext uri="{FF2B5EF4-FFF2-40B4-BE49-F238E27FC236}">
                <a16:creationId xmlns:a16="http://schemas.microsoft.com/office/drawing/2014/main" id="{249FEE8F-E92E-286D-7B64-B5F8E5942905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968548" y="141675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How it works:</a:t>
            </a:r>
            <a:r>
              <a:rPr lang="en-IN" dirty="0"/>
              <a:t> </a:t>
            </a:r>
            <a:endParaRPr dirty="0"/>
          </a:p>
        </p:txBody>
      </p:sp>
      <p:sp>
        <p:nvSpPr>
          <p:cNvPr id="1528" name="Google Shape;1528;p44">
            <a:extLst>
              <a:ext uri="{FF2B5EF4-FFF2-40B4-BE49-F238E27FC236}">
                <a16:creationId xmlns:a16="http://schemas.microsoft.com/office/drawing/2014/main" id="{A6ADF24C-5B5A-6408-A43D-D8AEE8AF43FB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740173" y="2905257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Key Feature:</a:t>
            </a:r>
            <a:endParaRPr dirty="0"/>
          </a:p>
        </p:txBody>
      </p:sp>
      <p:sp>
        <p:nvSpPr>
          <p:cNvPr id="1529" name="Google Shape;1529;p44">
            <a:extLst>
              <a:ext uri="{FF2B5EF4-FFF2-40B4-BE49-F238E27FC236}">
                <a16:creationId xmlns:a16="http://schemas.microsoft.com/office/drawing/2014/main" id="{D81C3E91-5194-9793-5072-91BB4FCF4B1B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740173" y="141675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b="1" dirty="0"/>
              <a:t>What it is</a:t>
            </a:r>
            <a:endParaRPr dirty="0"/>
          </a:p>
        </p:txBody>
      </p:sp>
      <p:sp>
        <p:nvSpPr>
          <p:cNvPr id="1530" name="Google Shape;1530;p44">
            <a:extLst>
              <a:ext uri="{FF2B5EF4-FFF2-40B4-BE49-F238E27FC236}">
                <a16:creationId xmlns:a16="http://schemas.microsoft.com/office/drawing/2014/main" id="{B2418369-7307-37AA-BA24-AB09B55F4FD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14131" y="1793238"/>
            <a:ext cx="2595000" cy="955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 private, local web dashboard that visualizes your AI usage and its effects.</a:t>
            </a:r>
          </a:p>
          <a:p>
            <a:pPr marL="0" lvl="0" indent="0"/>
            <a:endParaRPr lang="en-US" dirty="0"/>
          </a:p>
        </p:txBody>
      </p:sp>
      <p:sp>
        <p:nvSpPr>
          <p:cNvPr id="1531" name="Google Shape;1531;p44">
            <a:extLst>
              <a:ext uri="{FF2B5EF4-FFF2-40B4-BE49-F238E27FC236}">
                <a16:creationId xmlns:a16="http://schemas.microsoft.com/office/drawing/2014/main" id="{5F962F07-920D-D371-EF7D-46440BA4F84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566607" y="1797102"/>
            <a:ext cx="3398883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Aggregates and processes all your local data to generate insightful metrics.</a:t>
            </a:r>
            <a:endParaRPr dirty="0"/>
          </a:p>
        </p:txBody>
      </p:sp>
      <p:sp>
        <p:nvSpPr>
          <p:cNvPr id="1533" name="Google Shape;1533;p44">
            <a:extLst>
              <a:ext uri="{FF2B5EF4-FFF2-40B4-BE49-F238E27FC236}">
                <a16:creationId xmlns:a16="http://schemas.microsoft.com/office/drawing/2014/main" id="{1735316B-7AF8-4013-28E5-E0BF16E6B929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685747" y="3155975"/>
            <a:ext cx="3641575" cy="14299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indent="-342900" algn="l">
              <a:buAutoNum type="arabicPeriod"/>
            </a:pPr>
            <a:r>
              <a:rPr lang="en-US" dirty="0"/>
              <a:t>Usage Trends (tokens over time, model preference).</a:t>
            </a:r>
          </a:p>
          <a:p>
            <a:pPr marL="482600" indent="-342900" algn="l">
              <a:buAutoNum type="arabicPeriod"/>
            </a:pPr>
            <a:r>
              <a:rPr lang="en-US" dirty="0"/>
              <a:t>Prompt Effectiveness Score.</a:t>
            </a:r>
          </a:p>
          <a:p>
            <a:pPr marL="482600" indent="-342900" algn="l">
              <a:buAutoNum type="arabicPeriod"/>
            </a:pPr>
            <a:r>
              <a:rPr lang="en-US" dirty="0"/>
              <a:t>Estimated CO2 saved, water savings, and computational waste avoided.</a:t>
            </a:r>
          </a:p>
        </p:txBody>
      </p:sp>
      <p:sp>
        <p:nvSpPr>
          <p:cNvPr id="1534" name="Google Shape;1534;p44">
            <a:extLst>
              <a:ext uri="{FF2B5EF4-FFF2-40B4-BE49-F238E27FC236}">
                <a16:creationId xmlns:a16="http://schemas.microsoft.com/office/drawing/2014/main" id="{F3058341-030A-C131-5467-87F005156958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085507" y="281636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FOCUS</a:t>
            </a:r>
            <a:endParaRPr dirty="0"/>
          </a:p>
        </p:txBody>
      </p:sp>
      <p:grpSp>
        <p:nvGrpSpPr>
          <p:cNvPr id="1535" name="Google Shape;1535;p44">
            <a:extLst>
              <a:ext uri="{FF2B5EF4-FFF2-40B4-BE49-F238E27FC236}">
                <a16:creationId xmlns:a16="http://schemas.microsoft.com/office/drawing/2014/main" id="{6215B7C4-FC88-51AE-F1A0-2AEBE09A43A4}"/>
              </a:ext>
            </a:extLst>
          </p:cNvPr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>
              <a:extLst>
                <a:ext uri="{FF2B5EF4-FFF2-40B4-BE49-F238E27FC236}">
                  <a16:creationId xmlns:a16="http://schemas.microsoft.com/office/drawing/2014/main" id="{F1ABCFEF-684A-3868-1329-5798EC67508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>
              <a:extLst>
                <a:ext uri="{FF2B5EF4-FFF2-40B4-BE49-F238E27FC236}">
                  <a16:creationId xmlns:a16="http://schemas.microsoft.com/office/drawing/2014/main" id="{52A432E9-1DF1-A5DA-0DE9-89E628291F2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>
            <a:extLst>
              <a:ext uri="{FF2B5EF4-FFF2-40B4-BE49-F238E27FC236}">
                <a16:creationId xmlns:a16="http://schemas.microsoft.com/office/drawing/2014/main" id="{D3FF6DF9-DB4C-7ECB-1037-AECD4ACE377A}"/>
              </a:ext>
            </a:extLst>
          </p:cNvPr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>
              <a:extLst>
                <a:ext uri="{FF2B5EF4-FFF2-40B4-BE49-F238E27FC236}">
                  <a16:creationId xmlns:a16="http://schemas.microsoft.com/office/drawing/2014/main" id="{4AF08C62-BD59-0DC3-D0FD-2A4D10069F9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>
              <a:extLst>
                <a:ext uri="{FF2B5EF4-FFF2-40B4-BE49-F238E27FC236}">
                  <a16:creationId xmlns:a16="http://schemas.microsoft.com/office/drawing/2014/main" id="{7EC40037-2829-340B-7C1D-B105A4BD941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>
            <a:extLst>
              <a:ext uri="{FF2B5EF4-FFF2-40B4-BE49-F238E27FC236}">
                <a16:creationId xmlns:a16="http://schemas.microsoft.com/office/drawing/2014/main" id="{1A732672-586F-86F7-1605-1B2861CDC4D9}"/>
              </a:ext>
            </a:extLst>
          </p:cNvPr>
          <p:cNvGrpSpPr/>
          <p:nvPr/>
        </p:nvGrpSpPr>
        <p:grpSpPr>
          <a:xfrm>
            <a:off x="780878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>
              <a:extLst>
                <a:ext uri="{FF2B5EF4-FFF2-40B4-BE49-F238E27FC236}">
                  <a16:creationId xmlns:a16="http://schemas.microsoft.com/office/drawing/2014/main" id="{B7E77020-98EE-9377-D32E-740ABCC0F5F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>
              <a:extLst>
                <a:ext uri="{FF2B5EF4-FFF2-40B4-BE49-F238E27FC236}">
                  <a16:creationId xmlns:a16="http://schemas.microsoft.com/office/drawing/2014/main" id="{E98F23D2-8DF5-C6AE-F761-038195E822B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>
            <a:extLst>
              <a:ext uri="{FF2B5EF4-FFF2-40B4-BE49-F238E27FC236}">
                <a16:creationId xmlns:a16="http://schemas.microsoft.com/office/drawing/2014/main" id="{EB0B20D4-ED98-6534-E610-3045824F4BE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762846" y="1058800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>
            <a:extLst>
              <a:ext uri="{FF2B5EF4-FFF2-40B4-BE49-F238E27FC236}">
                <a16:creationId xmlns:a16="http://schemas.microsoft.com/office/drawing/2014/main" id="{4F7E0A39-13CB-850F-FBFC-9F16774CCA2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-1366" y="2349540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604;p46">
            <a:extLst>
              <a:ext uri="{FF2B5EF4-FFF2-40B4-BE49-F238E27FC236}">
                <a16:creationId xmlns:a16="http://schemas.microsoft.com/office/drawing/2014/main" id="{8DF2B034-1089-F745-22AD-E87DE22F019D}"/>
              </a:ext>
            </a:extLst>
          </p:cNvPr>
          <p:cNvSpPr txBox="1">
            <a:spLocks/>
          </p:cNvSpPr>
          <p:nvPr/>
        </p:nvSpPr>
        <p:spPr>
          <a:xfrm>
            <a:off x="1311975" y="710925"/>
            <a:ext cx="657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i="1" dirty="0"/>
              <a:t>See your impact. Understand your patterns. Master your workflow</a:t>
            </a:r>
            <a:endParaRPr lang="en-US" dirty="0"/>
          </a:p>
        </p:txBody>
      </p:sp>
      <p:sp>
        <p:nvSpPr>
          <p:cNvPr id="4" name="Google Shape;1530;p44">
            <a:extLst>
              <a:ext uri="{FF2B5EF4-FFF2-40B4-BE49-F238E27FC236}">
                <a16:creationId xmlns:a16="http://schemas.microsoft.com/office/drawing/2014/main" id="{ECE14EB6-5E61-FCE4-3F82-D6DFA708A0A1}"/>
              </a:ext>
            </a:extLst>
          </p:cNvPr>
          <p:cNvSpPr txBox="1">
            <a:spLocks/>
          </p:cNvSpPr>
          <p:nvPr/>
        </p:nvSpPr>
        <p:spPr>
          <a:xfrm>
            <a:off x="1546464" y="3260675"/>
            <a:ext cx="3053511" cy="1165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/>
              <a:t>Turns abstract usage into tangible, actionable insights for continuous improvement.</a:t>
            </a:r>
          </a:p>
        </p:txBody>
      </p:sp>
    </p:spTree>
    <p:extLst>
      <p:ext uri="{BB962C8B-B14F-4D97-AF65-F5344CB8AC3E}">
        <p14:creationId xmlns:p14="http://schemas.microsoft.com/office/powerpoint/2010/main" val="2825541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7" name="Google Shape;1917;p5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865751" y="38407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8" name="Google Shape;1918;p55"/>
          <p:cNvSpPr txBox="1">
            <a:spLocks noGrp="1"/>
          </p:cNvSpPr>
          <p:nvPr>
            <p:ph type="title"/>
          </p:nvPr>
        </p:nvSpPr>
        <p:spPr>
          <a:xfrm>
            <a:off x="622279" y="1233751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GREEN SCORE</a:t>
            </a:r>
            <a:endParaRPr dirty="0"/>
          </a:p>
        </p:txBody>
      </p:sp>
      <p:sp>
        <p:nvSpPr>
          <p:cNvPr id="1919" name="Google Shape;1919;p55"/>
          <p:cNvSpPr txBox="1">
            <a:spLocks noGrp="1"/>
          </p:cNvSpPr>
          <p:nvPr>
            <p:ph type="subTitle" idx="1"/>
          </p:nvPr>
        </p:nvSpPr>
        <p:spPr>
          <a:xfrm>
            <a:off x="622279" y="1866003"/>
            <a:ext cx="44664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1" dirty="0"/>
              <a:t>Your passport to a more efficient AI ecosystem.</a:t>
            </a:r>
            <a:endParaRPr dirty="0"/>
          </a:p>
        </p:txBody>
      </p:sp>
      <p:grpSp>
        <p:nvGrpSpPr>
          <p:cNvPr id="1920" name="Google Shape;1920;p55"/>
          <p:cNvGrpSpPr/>
          <p:nvPr/>
        </p:nvGrpSpPr>
        <p:grpSpPr>
          <a:xfrm>
            <a:off x="2508425" y="3974075"/>
            <a:ext cx="76825" cy="76800"/>
            <a:chOff x="3104875" y="1099400"/>
            <a:chExt cx="76825" cy="76800"/>
          </a:xfrm>
        </p:grpSpPr>
        <p:sp>
          <p:nvSpPr>
            <p:cNvPr id="1921" name="Google Shape;1921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3" name="Google Shape;1923;p55"/>
          <p:cNvGrpSpPr/>
          <p:nvPr/>
        </p:nvGrpSpPr>
        <p:grpSpPr>
          <a:xfrm>
            <a:off x="3880625" y="914550"/>
            <a:ext cx="76825" cy="76800"/>
            <a:chOff x="3104875" y="1099400"/>
            <a:chExt cx="76825" cy="76800"/>
          </a:xfrm>
        </p:grpSpPr>
        <p:sp>
          <p:nvSpPr>
            <p:cNvPr id="1924" name="Google Shape;1924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6" name="Google Shape;1926;p55"/>
          <p:cNvGrpSpPr/>
          <p:nvPr/>
        </p:nvGrpSpPr>
        <p:grpSpPr>
          <a:xfrm>
            <a:off x="5496800" y="2992425"/>
            <a:ext cx="76825" cy="76800"/>
            <a:chOff x="3104875" y="1099400"/>
            <a:chExt cx="76825" cy="76800"/>
          </a:xfrm>
        </p:grpSpPr>
        <p:sp>
          <p:nvSpPr>
            <p:cNvPr id="1927" name="Google Shape;1927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29" name="Google Shape;1929;p55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3189503">
            <a:off x="6334036" y="2295000"/>
            <a:ext cx="1857375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0" name="Google Shape;1930;p55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-8866461">
            <a:off x="5681762" y="28647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1" name="Google Shape;1931;p55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203246">
            <a:off x="7347606" y="1729371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2" name="Google Shape;1932;p55"/>
          <p:cNvPicPr preferRelativeResize="0"/>
          <p:nvPr/>
        </p:nvPicPr>
        <p:blipFill rotWithShape="1">
          <a:blip r:embed="rId7">
            <a:alphaModFix/>
          </a:blip>
          <a:srcRect l="18647" t="7960" r="8852" b="8336"/>
          <a:stretch/>
        </p:blipFill>
        <p:spPr>
          <a:xfrm rot="-1406505">
            <a:off x="5352664" y="1240081"/>
            <a:ext cx="1891408" cy="122832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387;p40">
            <a:extLst>
              <a:ext uri="{FF2B5EF4-FFF2-40B4-BE49-F238E27FC236}">
                <a16:creationId xmlns:a16="http://schemas.microsoft.com/office/drawing/2014/main" id="{176F49FC-D584-AC24-6F00-5014D6C64460}"/>
              </a:ext>
            </a:extLst>
          </p:cNvPr>
          <p:cNvSpPr txBox="1">
            <a:spLocks/>
          </p:cNvSpPr>
          <p:nvPr/>
        </p:nvSpPr>
        <p:spPr>
          <a:xfrm>
            <a:off x="622279" y="896076"/>
            <a:ext cx="506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Anaheim"/>
              <a:buNone/>
            </a:pPr>
            <a:r>
              <a:rPr lang="en-US" dirty="0"/>
              <a:t>Introducing</a:t>
            </a:r>
          </a:p>
        </p:txBody>
      </p:sp>
      <p:sp>
        <p:nvSpPr>
          <p:cNvPr id="4" name="Google Shape;2003;p58">
            <a:extLst>
              <a:ext uri="{FF2B5EF4-FFF2-40B4-BE49-F238E27FC236}">
                <a16:creationId xmlns:a16="http://schemas.microsoft.com/office/drawing/2014/main" id="{62BFCED9-B34D-D7E1-5AF0-7BC75F55A095}"/>
              </a:ext>
            </a:extLst>
          </p:cNvPr>
          <p:cNvSpPr txBox="1"/>
          <p:nvPr/>
        </p:nvSpPr>
        <p:spPr>
          <a:xfrm>
            <a:off x="534072" y="2300555"/>
            <a:ext cx="1559974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Benefits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" name="Google Shape;1873;p53">
            <a:extLst>
              <a:ext uri="{FF2B5EF4-FFF2-40B4-BE49-F238E27FC236}">
                <a16:creationId xmlns:a16="http://schemas.microsoft.com/office/drawing/2014/main" id="{D2CA21E0-13BD-6C8B-B4D3-F9282FB83E41}"/>
              </a:ext>
            </a:extLst>
          </p:cNvPr>
          <p:cNvSpPr txBox="1">
            <a:spLocks/>
          </p:cNvSpPr>
          <p:nvPr/>
        </p:nvSpPr>
        <p:spPr>
          <a:xfrm>
            <a:off x="534072" y="2495159"/>
            <a:ext cx="4466400" cy="211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spcBef>
                <a:spcPts val="1600"/>
              </a:spcBef>
              <a:buSzPts val="1400"/>
              <a:buFont typeface="Montserrat"/>
              <a:buChar char="◆"/>
            </a:pPr>
            <a:r>
              <a:rPr lang="en-US" b="1"/>
              <a:t>Unlock Financial Discounts </a:t>
            </a:r>
          </a:p>
          <a:p>
            <a:pPr>
              <a:spcBef>
                <a:spcPts val="1600"/>
              </a:spcBef>
              <a:buSzPts val="1400"/>
              <a:buFont typeface="Montserrat"/>
              <a:buChar char="◆"/>
            </a:pPr>
            <a:r>
              <a:rPr lang="en-US" b="1"/>
              <a:t>Measure Skill Improvement </a:t>
            </a:r>
          </a:p>
          <a:p>
            <a:pPr>
              <a:spcBef>
                <a:spcPts val="1600"/>
              </a:spcBef>
              <a:buSzPts val="1400"/>
              <a:buFont typeface="Montserrat"/>
              <a:buChar char="◆"/>
            </a:pPr>
            <a:r>
              <a:rPr lang="en-US" b="1"/>
              <a:t>Gain Professional Credibility</a:t>
            </a:r>
          </a:p>
          <a:p>
            <a:pPr>
              <a:spcBef>
                <a:spcPts val="1600"/>
              </a:spcBef>
              <a:buSzPts val="1400"/>
              <a:buFont typeface="Montserrat"/>
              <a:buChar char="◆"/>
            </a:pPr>
            <a:r>
              <a:rPr lang="en-US" b="1"/>
              <a:t>Reduce Environmental Impact</a:t>
            </a:r>
            <a:br>
              <a:rPr lang="en-US"/>
            </a:b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373</Words>
  <Application>Microsoft Office PowerPoint</Application>
  <PresentationFormat>On-screen Show (16:9)</PresentationFormat>
  <Paragraphs>65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Bebas Neue</vt:lpstr>
      <vt:lpstr>Arial</vt:lpstr>
      <vt:lpstr>Montserrat Black</vt:lpstr>
      <vt:lpstr>Anaheim</vt:lpstr>
      <vt:lpstr>Montserrat</vt:lpstr>
      <vt:lpstr>Artificial Intelligence (AI) Technology Consulting by Slidesgo</vt:lpstr>
      <vt:lpstr>GREEN PROMPT</vt:lpstr>
      <vt:lpstr>423 metric tonne</vt:lpstr>
      <vt:lpstr>PowerPoint Presentation</vt:lpstr>
      <vt:lpstr>WHAT ARE WE WORKING ON?</vt:lpstr>
      <vt:lpstr>Let’s dig into the Platform’s Architecture</vt:lpstr>
      <vt:lpstr>MONITOR</vt:lpstr>
      <vt:lpstr>COACH</vt:lpstr>
      <vt:lpstr>ANALYST</vt:lpstr>
      <vt:lpstr>GREEN SCORE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iSHU</dc:creator>
  <cp:lastModifiedBy>Ishant Singh</cp:lastModifiedBy>
  <cp:revision>3</cp:revision>
  <dcterms:modified xsi:type="dcterms:W3CDTF">2025-09-21T13:24:25Z</dcterms:modified>
</cp:coreProperties>
</file>